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schemas.openxmlformats.org/officeDocument/2006/relationships/slide" Target="slides/slide17.xml"/><Relationship Id="rId10" Type="http://schemas.openxmlformats.org/officeDocument/2006/relationships/slide" Target="slides/slide5.xml"/><Relationship Id="rId21" Type="http://schemas.openxmlformats.org/officeDocument/2006/relationships/slide" Target="slides/slide16.xml"/><Relationship Id="rId13" Type="http://schemas.openxmlformats.org/officeDocument/2006/relationships/slide" Target="slides/slide8.xml"/><Relationship Id="rId12" Type="http://schemas.openxmlformats.org/officeDocument/2006/relationships/slide" Target="slides/slide7.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f2bc41baa7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f2bc41baa7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f2bc41baa7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f2bc41baa7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f2bc41baa7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f2bc41baa7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f2db632391_1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f2db632391_1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f2db63225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f2db63225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rPr>
              <a:t>Consensus Board Template</a:t>
            </a:r>
            <a:endParaRPr sz="1200">
              <a:solidFill>
                <a:schemeClr val="dk1"/>
              </a:solidFill>
            </a:endParaRPr>
          </a:p>
          <a:p>
            <a:pPr indent="0" lvl="0" marL="0" rtl="0" algn="l">
              <a:spcBef>
                <a:spcPts val="0"/>
              </a:spcBef>
              <a:spcAft>
                <a:spcPts val="0"/>
              </a:spcAft>
              <a:buNone/>
            </a:pPr>
            <a:r>
              <a:rPr lang="en" sz="1000">
                <a:solidFill>
                  <a:schemeClr val="dk1"/>
                </a:solidFill>
              </a:rPr>
              <a:t>Individual ideas in each corner first</a:t>
            </a:r>
            <a:endParaRPr sz="1000">
              <a:solidFill>
                <a:schemeClr val="dk1"/>
              </a:solidFill>
            </a:endParaRPr>
          </a:p>
          <a:p>
            <a:pPr indent="0" lvl="0" marL="0" rtl="0" algn="l">
              <a:spcBef>
                <a:spcPts val="0"/>
              </a:spcBef>
              <a:spcAft>
                <a:spcPts val="0"/>
              </a:spcAft>
              <a:buNone/>
            </a:pPr>
            <a:r>
              <a:rPr lang="en" sz="1000">
                <a:solidFill>
                  <a:schemeClr val="dk1"/>
                </a:solidFill>
              </a:rPr>
              <a:t>Can use this on whiteboards or poster paper</a:t>
            </a:r>
            <a:endParaRPr sz="1000">
              <a:solidFill>
                <a:schemeClr val="dk1"/>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f2db632391_1_1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f2db632391_1_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f2db632391_1_1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f2db632391_1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f2db632391_1_2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f2db632391_1_2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f2db632391_1_2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f2db632391_1_2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f2db632391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f2db632391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f2bc41baa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f2bc41baa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f2bc41baa7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f2bc41baa7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Possibly get a guest speaker to introduce the scenario / after-care summary</a:t>
            </a:r>
            <a:endParaRPr/>
          </a:p>
          <a:p>
            <a:pPr indent="0" lvl="0" marL="0" rtl="0" algn="l">
              <a:spcBef>
                <a:spcPts val="0"/>
              </a:spcBef>
              <a:spcAft>
                <a:spcPts val="0"/>
              </a:spcAft>
              <a:buNone/>
            </a:pPr>
            <a:r>
              <a:rPr lang="en"/>
              <a:t>They can also talk about their career pathway</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f2bc41baa7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f2bc41baa7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Share L1 After Visit Summary document</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f2bc41baa7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f2bc41baa7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fab67afe86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fab67afe86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f2bc41baa7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f2bc41baa7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f2bc41baa7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f2bc41baa7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What happens after a doctor visit?</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Post Hole 1</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22"/>
          <p:cNvSpPr txBox="1"/>
          <p:nvPr>
            <p:ph type="title"/>
          </p:nvPr>
        </p:nvSpPr>
        <p:spPr>
          <a:xfrm>
            <a:off x="311700" y="445025"/>
            <a:ext cx="8520600" cy="572700"/>
          </a:xfrm>
          <a:prstGeom prst="rect">
            <a:avLst/>
          </a:prstGeom>
          <a:solidFill>
            <a:srgbClr val="00FFFF"/>
          </a:solidFill>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Effect</a:t>
            </a:r>
            <a:r>
              <a:rPr lang="en"/>
              <a:t> of Assumptions </a:t>
            </a:r>
            <a:endParaRPr/>
          </a:p>
        </p:txBody>
      </p:sp>
      <p:sp>
        <p:nvSpPr>
          <p:cNvPr id="110" name="Google Shape;110;p22"/>
          <p:cNvSpPr txBox="1"/>
          <p:nvPr>
            <p:ph idx="1" type="body"/>
          </p:nvPr>
        </p:nvSpPr>
        <p:spPr>
          <a:xfrm>
            <a:off x="311700" y="1152475"/>
            <a:ext cx="8520600" cy="3416400"/>
          </a:xfrm>
          <a:prstGeom prst="rect">
            <a:avLst/>
          </a:prstGeom>
          <a:ln cap="flat" cmpd="sng" w="38100">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0"/>
              </a:spcAft>
              <a:buNone/>
            </a:pPr>
            <a:r>
              <a:rPr lang="en"/>
              <a:t>What are the long and short term impacts of the assumptions medical </a:t>
            </a:r>
            <a:r>
              <a:rPr lang="en"/>
              <a:t>staff make about patients? </a:t>
            </a:r>
            <a:endParaRPr/>
          </a:p>
          <a:p>
            <a:pPr indent="0" lvl="0" marL="0" rtl="0" algn="l">
              <a:spcBef>
                <a:spcPts val="1200"/>
              </a:spcBef>
              <a:spcAft>
                <a:spcPts val="1200"/>
              </a:spcAft>
              <a:buNone/>
            </a:pPr>
            <a:r>
              <a:rPr lang="en"/>
              <a:t>How could this patient have been impacted by the assumptions within the after visit summary?</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23"/>
          <p:cNvSpPr txBox="1"/>
          <p:nvPr>
            <p:ph type="title"/>
          </p:nvPr>
        </p:nvSpPr>
        <p:spPr>
          <a:xfrm>
            <a:off x="311700" y="137775"/>
            <a:ext cx="8520600" cy="879900"/>
          </a:xfrm>
          <a:prstGeom prst="rect">
            <a:avLst/>
          </a:prstGeom>
          <a:solidFill>
            <a:srgbClr val="00FFFF"/>
          </a:solidFill>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changes should be made? (What would you want from the summary?)</a:t>
            </a:r>
            <a:endParaRPr/>
          </a:p>
        </p:txBody>
      </p:sp>
      <p:sp>
        <p:nvSpPr>
          <p:cNvPr id="116" name="Google Shape;116;p23"/>
          <p:cNvSpPr txBox="1"/>
          <p:nvPr>
            <p:ph idx="1" type="body"/>
          </p:nvPr>
        </p:nvSpPr>
        <p:spPr>
          <a:xfrm>
            <a:off x="311700" y="1152475"/>
            <a:ext cx="8520600" cy="3416400"/>
          </a:xfrm>
          <a:prstGeom prst="rect">
            <a:avLst/>
          </a:prstGeom>
          <a:ln cap="flat" cmpd="sng" w="38100">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24"/>
          <p:cNvSpPr txBox="1"/>
          <p:nvPr>
            <p:ph type="title"/>
          </p:nvPr>
        </p:nvSpPr>
        <p:spPr>
          <a:xfrm>
            <a:off x="311700" y="445025"/>
            <a:ext cx="8520600" cy="572700"/>
          </a:xfrm>
          <a:prstGeom prst="rect">
            <a:avLst/>
          </a:prstGeom>
          <a:solidFill>
            <a:srgbClr val="00FFFF"/>
          </a:solidFill>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How should the summary be delivered? </a:t>
            </a:r>
            <a:endParaRPr/>
          </a:p>
        </p:txBody>
      </p:sp>
      <p:sp>
        <p:nvSpPr>
          <p:cNvPr id="122" name="Google Shape;122;p24"/>
          <p:cNvSpPr txBox="1"/>
          <p:nvPr>
            <p:ph idx="1" type="body"/>
          </p:nvPr>
        </p:nvSpPr>
        <p:spPr>
          <a:xfrm>
            <a:off x="311700" y="1152475"/>
            <a:ext cx="8520600" cy="3416400"/>
          </a:xfrm>
          <a:prstGeom prst="rect">
            <a:avLst/>
          </a:prstGeom>
          <a:ln cap="flat" cmpd="sng" w="38100">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25"/>
          <p:cNvSpPr txBox="1"/>
          <p:nvPr>
            <p:ph type="title"/>
          </p:nvPr>
        </p:nvSpPr>
        <p:spPr>
          <a:xfrm>
            <a:off x="311700" y="445025"/>
            <a:ext cx="8520600" cy="572700"/>
          </a:xfrm>
          <a:prstGeom prst="rect">
            <a:avLst/>
          </a:prstGeom>
          <a:solidFill>
            <a:srgbClr val="00FFFF"/>
          </a:solidFill>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Consensus Board: Background knowledge</a:t>
            </a:r>
            <a:endParaRPr/>
          </a:p>
        </p:txBody>
      </p:sp>
      <p:sp>
        <p:nvSpPr>
          <p:cNvPr id="128" name="Google Shape;128;p25"/>
          <p:cNvSpPr txBox="1"/>
          <p:nvPr>
            <p:ph idx="1" type="body"/>
          </p:nvPr>
        </p:nvSpPr>
        <p:spPr>
          <a:xfrm>
            <a:off x="311700" y="1152475"/>
            <a:ext cx="8520600" cy="3416400"/>
          </a:xfrm>
          <a:prstGeom prst="rect">
            <a:avLst/>
          </a:prstGeom>
          <a:ln cap="flat" cmpd="sng" w="38100">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0"/>
              </a:spcAft>
              <a:buNone/>
            </a:pPr>
            <a:r>
              <a:rPr lang="en"/>
              <a:t>Use the </a:t>
            </a:r>
            <a:r>
              <a:rPr lang="en"/>
              <a:t>following</a:t>
            </a:r>
            <a:r>
              <a:rPr lang="en"/>
              <a:t> </a:t>
            </a:r>
            <a:r>
              <a:rPr lang="en"/>
              <a:t>graphic to create your own board. </a:t>
            </a:r>
            <a:endParaRPr/>
          </a:p>
          <a:p>
            <a:pPr indent="0" lvl="0" marL="0" rtl="0" algn="l">
              <a:spcBef>
                <a:spcPts val="1200"/>
              </a:spcBef>
              <a:spcAft>
                <a:spcPts val="0"/>
              </a:spcAft>
              <a:buNone/>
            </a:pPr>
            <a:r>
              <a:rPr lang="en"/>
              <a:t>Each person will write in the outside boxes with their personal responses. </a:t>
            </a:r>
            <a:endParaRPr/>
          </a:p>
          <a:p>
            <a:pPr indent="0" lvl="0" marL="0" rtl="0" algn="l">
              <a:spcBef>
                <a:spcPts val="1200"/>
              </a:spcBef>
              <a:spcAft>
                <a:spcPts val="0"/>
              </a:spcAft>
              <a:buNone/>
            </a:pPr>
            <a:r>
              <a:rPr lang="en"/>
              <a:t>This process will help you determine who knows the most and least on the topic.</a:t>
            </a:r>
            <a:endParaRPr/>
          </a:p>
          <a:p>
            <a:pPr indent="0" lvl="0" marL="0" rtl="0" algn="l">
              <a:spcBef>
                <a:spcPts val="1200"/>
              </a:spcBef>
              <a:spcAft>
                <a:spcPts val="1200"/>
              </a:spcAft>
              <a:buNone/>
            </a:pPr>
            <a:r>
              <a:rPr lang="en"/>
              <a:t>The center box is used for a group consensus.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32" name="Shape 132"/>
        <p:cNvGrpSpPr/>
        <p:nvPr/>
      </p:nvGrpSpPr>
      <p:grpSpPr>
        <a:xfrm>
          <a:off x="0" y="0"/>
          <a:ext cx="0" cy="0"/>
          <a:chOff x="0" y="0"/>
          <a:chExt cx="0" cy="0"/>
        </a:xfrm>
      </p:grpSpPr>
      <p:sp>
        <p:nvSpPr>
          <p:cNvPr id="133" name="Google Shape;133;p26"/>
          <p:cNvSpPr txBox="1"/>
          <p:nvPr>
            <p:ph idx="1" type="body"/>
          </p:nvPr>
        </p:nvSpPr>
        <p:spPr>
          <a:xfrm>
            <a:off x="222350" y="178675"/>
            <a:ext cx="4260300" cy="23355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sp>
        <p:nvSpPr>
          <p:cNvPr id="134" name="Google Shape;134;p26"/>
          <p:cNvSpPr txBox="1"/>
          <p:nvPr>
            <p:ph idx="1" type="body"/>
          </p:nvPr>
        </p:nvSpPr>
        <p:spPr>
          <a:xfrm>
            <a:off x="4565750" y="178675"/>
            <a:ext cx="4260300" cy="23355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sp>
        <p:nvSpPr>
          <p:cNvPr id="135" name="Google Shape;135;p26"/>
          <p:cNvSpPr txBox="1"/>
          <p:nvPr>
            <p:ph idx="1" type="body"/>
          </p:nvPr>
        </p:nvSpPr>
        <p:spPr>
          <a:xfrm>
            <a:off x="4565750" y="2540875"/>
            <a:ext cx="4260300" cy="23355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				</a:t>
            </a:r>
            <a:endParaRPr/>
          </a:p>
        </p:txBody>
      </p:sp>
      <p:sp>
        <p:nvSpPr>
          <p:cNvPr id="136" name="Google Shape;136;p26"/>
          <p:cNvSpPr txBox="1"/>
          <p:nvPr>
            <p:ph idx="1" type="body"/>
          </p:nvPr>
        </p:nvSpPr>
        <p:spPr>
          <a:xfrm>
            <a:off x="222350" y="2540875"/>
            <a:ext cx="4260300" cy="23355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sp>
        <p:nvSpPr>
          <p:cNvPr id="137" name="Google Shape;137;p26"/>
          <p:cNvSpPr txBox="1"/>
          <p:nvPr>
            <p:ph idx="1" type="body"/>
          </p:nvPr>
        </p:nvSpPr>
        <p:spPr>
          <a:xfrm>
            <a:off x="2813150" y="1550275"/>
            <a:ext cx="3453600" cy="20361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lang="en"/>
              <a:t>Group Summary / Consensus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7"/>
          <p:cNvSpPr txBox="1"/>
          <p:nvPr>
            <p:ph type="title"/>
          </p:nvPr>
        </p:nvSpPr>
        <p:spPr>
          <a:xfrm>
            <a:off x="311700" y="445025"/>
            <a:ext cx="8520600" cy="572700"/>
          </a:xfrm>
          <a:prstGeom prst="rect">
            <a:avLst/>
          </a:prstGeom>
          <a:solidFill>
            <a:srgbClr val="00FFFF"/>
          </a:solidFill>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Collaborative Study Group Roles</a:t>
            </a:r>
            <a:endParaRPr/>
          </a:p>
        </p:txBody>
      </p:sp>
      <p:pic>
        <p:nvPicPr>
          <p:cNvPr id="143" name="Google Shape;143;p27"/>
          <p:cNvPicPr preferRelativeResize="0"/>
          <p:nvPr/>
        </p:nvPicPr>
        <p:blipFill>
          <a:blip r:embed="rId3">
            <a:alphaModFix/>
          </a:blip>
          <a:stretch>
            <a:fillRect/>
          </a:stretch>
        </p:blipFill>
        <p:spPr>
          <a:xfrm>
            <a:off x="311700" y="1365600"/>
            <a:ext cx="8520601" cy="274905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28"/>
          <p:cNvSpPr txBox="1"/>
          <p:nvPr>
            <p:ph type="title"/>
          </p:nvPr>
        </p:nvSpPr>
        <p:spPr>
          <a:xfrm>
            <a:off x="311700" y="445025"/>
            <a:ext cx="8520600" cy="572700"/>
          </a:xfrm>
          <a:prstGeom prst="rect">
            <a:avLst/>
          </a:prstGeom>
          <a:solidFill>
            <a:srgbClr val="00FFFF"/>
          </a:solidFill>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Collaborative Study Groups</a:t>
            </a:r>
            <a:endParaRPr/>
          </a:p>
        </p:txBody>
      </p:sp>
      <p:sp>
        <p:nvSpPr>
          <p:cNvPr id="149" name="Google Shape;149;p28"/>
          <p:cNvSpPr txBox="1"/>
          <p:nvPr>
            <p:ph idx="1" type="body"/>
          </p:nvPr>
        </p:nvSpPr>
        <p:spPr>
          <a:xfrm>
            <a:off x="311700" y="1152475"/>
            <a:ext cx="8520600" cy="3416400"/>
          </a:xfrm>
          <a:prstGeom prst="rect">
            <a:avLst/>
          </a:prstGeom>
          <a:ln cap="flat" cmpd="sng" w="38100">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0" lvl="0" marL="0" rtl="0" algn="l">
              <a:lnSpc>
                <a:spcPct val="110000"/>
              </a:lnSpc>
              <a:spcBef>
                <a:spcPts val="700"/>
              </a:spcBef>
              <a:spcAft>
                <a:spcPts val="0"/>
              </a:spcAft>
              <a:buNone/>
            </a:pPr>
            <a:r>
              <a:rPr lang="en" sz="2000"/>
              <a:t>Roles:</a:t>
            </a:r>
            <a:endParaRPr sz="2000"/>
          </a:p>
          <a:p>
            <a:pPr indent="-342900" lvl="0" marL="457200" rtl="0" algn="l">
              <a:lnSpc>
                <a:spcPct val="110000"/>
              </a:lnSpc>
              <a:spcBef>
                <a:spcPts val="700"/>
              </a:spcBef>
              <a:spcAft>
                <a:spcPts val="0"/>
              </a:spcAft>
              <a:buClr>
                <a:schemeClr val="dk1"/>
              </a:buClr>
              <a:buSzPts val="1800"/>
              <a:buAutoNum type="arabicPeriod"/>
            </a:pPr>
            <a:r>
              <a:rPr lang="en">
                <a:solidFill>
                  <a:schemeClr val="dk1"/>
                </a:solidFill>
              </a:rPr>
              <a:t>Presenter: </a:t>
            </a:r>
            <a:r>
              <a:rPr lang="en">
                <a:solidFill>
                  <a:schemeClr val="dk1"/>
                </a:solidFill>
              </a:rPr>
              <a:t>Person who knows the least- will give 60 second presentation using notes. This person will use inquiry (ask questions) of the other participants.</a:t>
            </a:r>
            <a:endParaRPr>
              <a:solidFill>
                <a:schemeClr val="dk1"/>
              </a:solidFill>
            </a:endParaRPr>
          </a:p>
          <a:p>
            <a:pPr indent="-342900" lvl="0" marL="457200" rtl="0" algn="l">
              <a:lnSpc>
                <a:spcPct val="110000"/>
              </a:lnSpc>
              <a:spcBef>
                <a:spcPts val="0"/>
              </a:spcBef>
              <a:spcAft>
                <a:spcPts val="0"/>
              </a:spcAft>
              <a:buClr>
                <a:schemeClr val="dk1"/>
              </a:buClr>
              <a:buSzPts val="1800"/>
              <a:buAutoNum type="arabicPeriod"/>
            </a:pPr>
            <a:r>
              <a:rPr lang="en">
                <a:solidFill>
                  <a:schemeClr val="dk1"/>
                </a:solidFill>
              </a:rPr>
              <a:t>Facilitator: </a:t>
            </a:r>
            <a:r>
              <a:rPr lang="en">
                <a:solidFill>
                  <a:schemeClr val="dk1"/>
                </a:solidFill>
              </a:rPr>
              <a:t>Person who knows the most- will be the note taker</a:t>
            </a:r>
            <a:endParaRPr>
              <a:solidFill>
                <a:schemeClr val="dk1"/>
              </a:solidFill>
            </a:endParaRPr>
          </a:p>
          <a:p>
            <a:pPr indent="-342900" lvl="0" marL="457200" rtl="0" algn="l">
              <a:lnSpc>
                <a:spcPct val="110000"/>
              </a:lnSpc>
              <a:spcBef>
                <a:spcPts val="0"/>
              </a:spcBef>
              <a:spcAft>
                <a:spcPts val="0"/>
              </a:spcAft>
              <a:buClr>
                <a:schemeClr val="dk1"/>
              </a:buClr>
              <a:buSzPts val="1800"/>
              <a:buAutoNum type="arabicPeriod"/>
            </a:pPr>
            <a:r>
              <a:rPr lang="en">
                <a:solidFill>
                  <a:schemeClr val="dk1"/>
                </a:solidFill>
              </a:rPr>
              <a:t>Inquirer 1: this person will ask and answer </a:t>
            </a:r>
            <a:r>
              <a:rPr lang="en">
                <a:solidFill>
                  <a:schemeClr val="dk1"/>
                </a:solidFill>
              </a:rPr>
              <a:t>questions</a:t>
            </a:r>
            <a:r>
              <a:rPr lang="en">
                <a:solidFill>
                  <a:schemeClr val="dk1"/>
                </a:solidFill>
              </a:rPr>
              <a:t> based on the topic</a:t>
            </a:r>
            <a:endParaRPr>
              <a:solidFill>
                <a:schemeClr val="dk1"/>
              </a:solidFill>
            </a:endParaRPr>
          </a:p>
          <a:p>
            <a:pPr indent="-342900" lvl="0" marL="457200" rtl="0" algn="l">
              <a:lnSpc>
                <a:spcPct val="110000"/>
              </a:lnSpc>
              <a:spcBef>
                <a:spcPts val="0"/>
              </a:spcBef>
              <a:spcAft>
                <a:spcPts val="0"/>
              </a:spcAft>
              <a:buClr>
                <a:schemeClr val="dk1"/>
              </a:buClr>
              <a:buSzPts val="1800"/>
              <a:buAutoNum type="arabicPeriod"/>
            </a:pPr>
            <a:r>
              <a:rPr lang="en">
                <a:solidFill>
                  <a:schemeClr val="dk1"/>
                </a:solidFill>
              </a:rPr>
              <a:t>Inquirer 2: </a:t>
            </a:r>
            <a:r>
              <a:rPr lang="en">
                <a:solidFill>
                  <a:schemeClr val="dk1"/>
                </a:solidFill>
              </a:rPr>
              <a:t>this person will ask and answer questions based on the topic </a:t>
            </a:r>
            <a:endParaRPr>
              <a:solidFill>
                <a:schemeClr val="dk1"/>
              </a:solidFill>
            </a:endParaRPr>
          </a:p>
          <a:p>
            <a:pPr indent="0" lvl="0" marL="0" rtl="0" algn="l">
              <a:spcBef>
                <a:spcPts val="0"/>
              </a:spcBef>
              <a:spcAft>
                <a:spcPts val="120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9"/>
          <p:cNvSpPr txBox="1"/>
          <p:nvPr>
            <p:ph type="title"/>
          </p:nvPr>
        </p:nvSpPr>
        <p:spPr>
          <a:xfrm>
            <a:off x="311700" y="445025"/>
            <a:ext cx="8520600" cy="572700"/>
          </a:xfrm>
          <a:prstGeom prst="rect">
            <a:avLst/>
          </a:prstGeom>
          <a:solidFill>
            <a:srgbClr val="00FFFF"/>
          </a:solidFill>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60 Second Speeches</a:t>
            </a:r>
            <a:endParaRPr/>
          </a:p>
        </p:txBody>
      </p:sp>
      <p:sp>
        <p:nvSpPr>
          <p:cNvPr id="155" name="Google Shape;155;p29"/>
          <p:cNvSpPr txBox="1"/>
          <p:nvPr>
            <p:ph idx="1" type="body"/>
          </p:nvPr>
        </p:nvSpPr>
        <p:spPr>
          <a:xfrm>
            <a:off x="311700" y="1152475"/>
            <a:ext cx="8520600" cy="3416400"/>
          </a:xfrm>
          <a:prstGeom prst="rect">
            <a:avLst/>
          </a:prstGeom>
          <a:ln cap="flat" cmpd="sng" w="38100">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1200"/>
              </a:spcAft>
              <a:buNone/>
            </a:pPr>
            <a:r>
              <a:rPr lang="en"/>
              <a:t>Use your notes and </a:t>
            </a:r>
            <a:r>
              <a:rPr lang="en"/>
              <a:t>consensus</a:t>
            </a:r>
            <a:r>
              <a:rPr lang="en"/>
              <a:t> board for the Presenter to speak for 60 seconds about the topic.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30"/>
          <p:cNvSpPr txBox="1"/>
          <p:nvPr>
            <p:ph type="title"/>
          </p:nvPr>
        </p:nvSpPr>
        <p:spPr>
          <a:xfrm>
            <a:off x="232050" y="0"/>
            <a:ext cx="8520600" cy="572700"/>
          </a:xfrm>
          <a:prstGeom prst="rect">
            <a:avLst/>
          </a:prstGeom>
          <a:solidFill>
            <a:srgbClr val="00FFFF"/>
          </a:solidFill>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Speaking and Listening Rubric</a:t>
            </a:r>
            <a:endParaRPr/>
          </a:p>
        </p:txBody>
      </p:sp>
      <p:pic>
        <p:nvPicPr>
          <p:cNvPr id="161" name="Google Shape;161;p30"/>
          <p:cNvPicPr preferRelativeResize="0"/>
          <p:nvPr/>
        </p:nvPicPr>
        <p:blipFill>
          <a:blip r:embed="rId3">
            <a:alphaModFix/>
          </a:blip>
          <a:stretch>
            <a:fillRect/>
          </a:stretch>
        </p:blipFill>
        <p:spPr>
          <a:xfrm>
            <a:off x="152400" y="572700"/>
            <a:ext cx="8679900" cy="44184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Collaborative Study Groups</a:t>
            </a:r>
            <a:endParaRPr/>
          </a:p>
        </p:txBody>
      </p:sp>
      <p:sp>
        <p:nvSpPr>
          <p:cNvPr id="61" name="Google Shape;61;p1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lnSpc>
                <a:spcPct val="110000"/>
              </a:lnSpc>
              <a:spcBef>
                <a:spcPts val="700"/>
              </a:spcBef>
              <a:spcAft>
                <a:spcPts val="0"/>
              </a:spcAft>
              <a:buNone/>
            </a:pPr>
            <a:r>
              <a:rPr lang="en" sz="2000"/>
              <a:t>Target: I can participate in a collaborative study group and prepare to lead/participate in a socratic seminar.</a:t>
            </a:r>
            <a:endParaRPr sz="2000"/>
          </a:p>
          <a:p>
            <a:pPr indent="0" lvl="0" marL="0" rtl="0" algn="l">
              <a:lnSpc>
                <a:spcPct val="110000"/>
              </a:lnSpc>
              <a:spcBef>
                <a:spcPts val="700"/>
              </a:spcBef>
              <a:spcAft>
                <a:spcPts val="0"/>
              </a:spcAft>
              <a:buNone/>
            </a:pPr>
            <a:r>
              <a:t/>
            </a:r>
            <a:endParaRPr sz="2000"/>
          </a:p>
          <a:p>
            <a:pPr indent="0" lvl="0" marL="0" rtl="0" algn="l">
              <a:spcBef>
                <a:spcPts val="0"/>
              </a:spcBef>
              <a:spcAft>
                <a:spcPts val="1200"/>
              </a:spcAft>
              <a:buNone/>
            </a:pPr>
            <a:r>
              <a:rPr lang="en" sz="2000"/>
              <a:t>SC: I was an active member and fulfilled my role in a CSG</a:t>
            </a:r>
            <a:endParaRPr/>
          </a:p>
        </p:txBody>
      </p:sp>
      <p:pic>
        <p:nvPicPr>
          <p:cNvPr id="62" name="Google Shape;62;p14"/>
          <p:cNvPicPr preferRelativeResize="0"/>
          <p:nvPr/>
        </p:nvPicPr>
        <p:blipFill>
          <a:blip r:embed="rId3">
            <a:alphaModFix/>
          </a:blip>
          <a:stretch>
            <a:fillRect/>
          </a:stretch>
        </p:blipFill>
        <p:spPr>
          <a:xfrm>
            <a:off x="0" y="3188644"/>
            <a:ext cx="9144000" cy="195486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15"/>
          <p:cNvSpPr txBox="1"/>
          <p:nvPr>
            <p:ph type="title"/>
          </p:nvPr>
        </p:nvSpPr>
        <p:spPr>
          <a:xfrm>
            <a:off x="311700" y="445025"/>
            <a:ext cx="8520600" cy="572700"/>
          </a:xfrm>
          <a:prstGeom prst="rect">
            <a:avLst/>
          </a:prstGeom>
          <a:solidFill>
            <a:srgbClr val="00FFFF"/>
          </a:solidFill>
          <a:ln cap="flat" cmpd="sng" w="38100">
            <a:solidFill>
              <a:srgbClr val="00FFFF"/>
            </a:solidFill>
            <a:prstDash val="solid"/>
            <a:round/>
            <a:headEnd len="sm" w="sm" type="none"/>
            <a:tailEnd len="sm" w="sm" type="none"/>
          </a:ln>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Objectives:</a:t>
            </a:r>
            <a:endParaRPr/>
          </a:p>
        </p:txBody>
      </p:sp>
      <p:sp>
        <p:nvSpPr>
          <p:cNvPr id="68" name="Google Shape;68;p15"/>
          <p:cNvSpPr txBox="1"/>
          <p:nvPr>
            <p:ph idx="1" type="body"/>
          </p:nvPr>
        </p:nvSpPr>
        <p:spPr>
          <a:xfrm>
            <a:off x="311700" y="1152475"/>
            <a:ext cx="8520600" cy="3416400"/>
          </a:xfrm>
          <a:prstGeom prst="rect">
            <a:avLst/>
          </a:prstGeom>
          <a:ln cap="flat" cmpd="sng" w="38100">
            <a:solidFill>
              <a:srgbClr val="000000"/>
            </a:solidFill>
            <a:prstDash val="solid"/>
            <a:round/>
            <a:headEnd len="sm" w="sm" type="none"/>
            <a:tailEnd len="sm" w="sm" type="none"/>
          </a:ln>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a:solidFill>
                  <a:schemeClr val="dk1"/>
                </a:solidFill>
              </a:rPr>
              <a:t>Essential Questions:</a:t>
            </a:r>
            <a:endParaRPr>
              <a:solidFill>
                <a:schemeClr val="dk1"/>
              </a:solidFill>
            </a:endParaRPr>
          </a:p>
          <a:p>
            <a:pPr indent="-342900" lvl="0" marL="457200" rtl="0" algn="l">
              <a:spcBef>
                <a:spcPts val="1200"/>
              </a:spcBef>
              <a:spcAft>
                <a:spcPts val="0"/>
              </a:spcAft>
              <a:buClr>
                <a:schemeClr val="dk1"/>
              </a:buClr>
              <a:buSzPts val="1800"/>
              <a:buAutoNum type="arabicPeriod"/>
            </a:pPr>
            <a:r>
              <a:rPr lang="en">
                <a:solidFill>
                  <a:schemeClr val="dk1"/>
                </a:solidFill>
                <a:highlight>
                  <a:schemeClr val="lt1"/>
                </a:highlight>
              </a:rPr>
              <a:t>What is clear, concise, and accessible communication? </a:t>
            </a:r>
            <a:endParaRPr>
              <a:solidFill>
                <a:schemeClr val="dk1"/>
              </a:solidFill>
              <a:highlight>
                <a:schemeClr val="lt1"/>
              </a:highlight>
            </a:endParaRPr>
          </a:p>
          <a:p>
            <a:pPr indent="-342900" lvl="0" marL="457200" rtl="0" algn="l">
              <a:spcBef>
                <a:spcPts val="0"/>
              </a:spcBef>
              <a:spcAft>
                <a:spcPts val="0"/>
              </a:spcAft>
              <a:buClr>
                <a:schemeClr val="dk1"/>
              </a:buClr>
              <a:buSzPts val="1800"/>
              <a:buAutoNum type="arabicPeriod"/>
            </a:pPr>
            <a:r>
              <a:rPr lang="en">
                <a:solidFill>
                  <a:schemeClr val="dk1"/>
                </a:solidFill>
              </a:rPr>
              <a:t>What is the treatment plan for the patient’s disease disorder? </a:t>
            </a:r>
            <a:endParaRPr>
              <a:solidFill>
                <a:schemeClr val="dk1"/>
              </a:solidFill>
            </a:endParaRPr>
          </a:p>
          <a:p>
            <a:pPr indent="-342900" lvl="0" marL="457200" rtl="0" algn="l">
              <a:spcBef>
                <a:spcPts val="0"/>
              </a:spcBef>
              <a:spcAft>
                <a:spcPts val="0"/>
              </a:spcAft>
              <a:buClr>
                <a:schemeClr val="dk1"/>
              </a:buClr>
              <a:buSzPts val="1800"/>
              <a:buAutoNum type="arabicPeriod"/>
            </a:pPr>
            <a:r>
              <a:rPr lang="en">
                <a:solidFill>
                  <a:schemeClr val="dk1"/>
                </a:solidFill>
              </a:rPr>
              <a:t>How do treatment plans affect the long term recovery of a patient?  </a:t>
            </a:r>
            <a:endParaRPr>
              <a:solidFill>
                <a:schemeClr val="dk1"/>
              </a:solidFill>
            </a:endParaRPr>
          </a:p>
          <a:p>
            <a:pPr indent="-342900" lvl="0" marL="457200" rtl="0" algn="l">
              <a:spcBef>
                <a:spcPts val="0"/>
              </a:spcBef>
              <a:spcAft>
                <a:spcPts val="0"/>
              </a:spcAft>
              <a:buClr>
                <a:schemeClr val="dk1"/>
              </a:buClr>
              <a:buSzPts val="1800"/>
              <a:buAutoNum type="arabicPeriod"/>
            </a:pPr>
            <a:r>
              <a:rPr lang="en">
                <a:solidFill>
                  <a:schemeClr val="dk1"/>
                </a:solidFill>
                <a:highlight>
                  <a:schemeClr val="lt1"/>
                </a:highlight>
              </a:rPr>
              <a:t>How can the healthcare system communicate information to a patient in such a way that is clear, concise, and accessible to them to support a positive outcome?</a:t>
            </a:r>
            <a:endParaRPr>
              <a:solidFill>
                <a:schemeClr val="dk1"/>
              </a:solidFill>
            </a:endParaRPr>
          </a:p>
          <a:p>
            <a:pPr indent="0" lvl="0" marL="0" rtl="0" algn="l">
              <a:spcBef>
                <a:spcPts val="1200"/>
              </a:spcBef>
              <a:spcAft>
                <a:spcPts val="0"/>
              </a:spcAft>
              <a:buNone/>
            </a:pPr>
            <a:r>
              <a:t/>
            </a:r>
            <a:endParaRPr/>
          </a:p>
          <a:p>
            <a:pPr indent="0" lvl="0" marL="0" rtl="0" algn="l">
              <a:spcBef>
                <a:spcPts val="1200"/>
              </a:spcBef>
              <a:spcAft>
                <a:spcPts val="120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16"/>
          <p:cNvSpPr txBox="1"/>
          <p:nvPr>
            <p:ph type="title"/>
          </p:nvPr>
        </p:nvSpPr>
        <p:spPr>
          <a:xfrm>
            <a:off x="311700" y="445025"/>
            <a:ext cx="8520600" cy="572700"/>
          </a:xfrm>
          <a:prstGeom prst="rect">
            <a:avLst/>
          </a:prstGeom>
          <a:solidFill>
            <a:srgbClr val="00FFFF"/>
          </a:solidFill>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The Scenario:</a:t>
            </a:r>
            <a:endParaRPr/>
          </a:p>
        </p:txBody>
      </p:sp>
      <p:sp>
        <p:nvSpPr>
          <p:cNvPr id="74" name="Google Shape;74;p16"/>
          <p:cNvSpPr txBox="1"/>
          <p:nvPr>
            <p:ph idx="1" type="body"/>
          </p:nvPr>
        </p:nvSpPr>
        <p:spPr>
          <a:xfrm>
            <a:off x="311700" y="1152475"/>
            <a:ext cx="8520600" cy="3416400"/>
          </a:xfrm>
          <a:prstGeom prst="rect">
            <a:avLst/>
          </a:prstGeom>
          <a:ln cap="flat" cmpd="sng" w="38100">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0" lvl="0" marL="0" rtl="0" algn="l">
              <a:lnSpc>
                <a:spcPct val="115000"/>
              </a:lnSpc>
              <a:spcBef>
                <a:spcPts val="1000"/>
              </a:spcBef>
              <a:spcAft>
                <a:spcPts val="0"/>
              </a:spcAft>
              <a:buClr>
                <a:schemeClr val="dk1"/>
              </a:buClr>
              <a:buSzPts val="1100"/>
              <a:buFont typeface="Arial"/>
              <a:buNone/>
            </a:pPr>
            <a:r>
              <a:rPr lang="en">
                <a:solidFill>
                  <a:srgbClr val="3F3F3F"/>
                </a:solidFill>
              </a:rPr>
              <a:t>Ted E. Bear is age 16.  He </a:t>
            </a:r>
            <a:r>
              <a:rPr b="1" lang="en">
                <a:solidFill>
                  <a:schemeClr val="accent2"/>
                </a:solidFill>
                <a:latin typeface="Avenir"/>
                <a:ea typeface="Avenir"/>
                <a:cs typeface="Avenir"/>
                <a:sym typeface="Avenir"/>
              </a:rPr>
              <a:t>injured his left knee while playing soccer. He complains of severe pain, swelling, bruising, weakness, and is not able to stand for long periods. At home, Ted applied ice and took Tylenol for the pain.</a:t>
            </a:r>
            <a:endParaRPr b="1">
              <a:solidFill>
                <a:schemeClr val="accent2"/>
              </a:solidFill>
              <a:latin typeface="Avenir"/>
              <a:ea typeface="Avenir"/>
              <a:cs typeface="Avenir"/>
              <a:sym typeface="Avenir"/>
            </a:endParaRPr>
          </a:p>
          <a:p>
            <a:pPr indent="0" lvl="0" marL="0" rtl="0" algn="l">
              <a:lnSpc>
                <a:spcPct val="115000"/>
              </a:lnSpc>
              <a:spcBef>
                <a:spcPts val="1000"/>
              </a:spcBef>
              <a:spcAft>
                <a:spcPts val="0"/>
              </a:spcAft>
              <a:buClr>
                <a:schemeClr val="dk1"/>
              </a:buClr>
              <a:buSzPts val="1100"/>
              <a:buFont typeface="Arial"/>
              <a:buNone/>
            </a:pPr>
            <a:r>
              <a:rPr b="1" lang="en">
                <a:solidFill>
                  <a:schemeClr val="accent2"/>
                </a:solidFill>
                <a:latin typeface="Avenir"/>
                <a:ea typeface="Avenir"/>
                <a:cs typeface="Avenir"/>
                <a:sym typeface="Avenir"/>
              </a:rPr>
              <a:t>Ted visits his doctor next.  He sees his doctor for 10 minutes.   As Ted leaves the office, he is given a paper “after visit summary.”</a:t>
            </a:r>
            <a:endParaRPr b="1">
              <a:solidFill>
                <a:schemeClr val="accent2"/>
              </a:solidFill>
              <a:latin typeface="Avenir"/>
              <a:ea typeface="Avenir"/>
              <a:cs typeface="Avenir"/>
              <a:sym typeface="Avenir"/>
            </a:endParaRPr>
          </a:p>
          <a:p>
            <a:pPr indent="0" lvl="0" marL="0" rtl="0" algn="l">
              <a:lnSpc>
                <a:spcPct val="115000"/>
              </a:lnSpc>
              <a:spcBef>
                <a:spcPts val="1000"/>
              </a:spcBef>
              <a:spcAft>
                <a:spcPts val="0"/>
              </a:spcAft>
              <a:buClr>
                <a:schemeClr val="dk1"/>
              </a:buClr>
              <a:buSzPts val="1100"/>
              <a:buFont typeface="Arial"/>
              <a:buNone/>
            </a:pPr>
            <a:r>
              <a:rPr b="1" lang="en">
                <a:solidFill>
                  <a:schemeClr val="accent2"/>
                </a:solidFill>
                <a:latin typeface="Avenir"/>
                <a:ea typeface="Avenir"/>
                <a:cs typeface="Avenir"/>
                <a:sym typeface="Avenir"/>
              </a:rPr>
              <a:t>Ted really wants to get back to playing soccer.  He is really excited that he is a starter this year.  He wonders what his next steps are to be able to play again.</a:t>
            </a:r>
            <a:endParaRPr b="1">
              <a:solidFill>
                <a:schemeClr val="accent2"/>
              </a:solidFill>
              <a:latin typeface="Avenir"/>
              <a:ea typeface="Avenir"/>
              <a:cs typeface="Avenir"/>
              <a:sym typeface="Avenir"/>
            </a:endParaRPr>
          </a:p>
          <a:p>
            <a:pPr indent="0" lvl="0" marL="0" rtl="0" algn="l">
              <a:lnSpc>
                <a:spcPct val="115000"/>
              </a:lnSpc>
              <a:spcBef>
                <a:spcPts val="1000"/>
              </a:spcBef>
              <a:spcAft>
                <a:spcPts val="0"/>
              </a:spcAft>
              <a:buClr>
                <a:schemeClr val="dk1"/>
              </a:buClr>
              <a:buSzPts val="1100"/>
              <a:buFont typeface="Arial"/>
              <a:buNone/>
            </a:pPr>
            <a:r>
              <a:t/>
            </a:r>
            <a:endParaRPr sz="1200">
              <a:solidFill>
                <a:srgbClr val="3F3F3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7"/>
          <p:cNvSpPr txBox="1"/>
          <p:nvPr>
            <p:ph type="title"/>
          </p:nvPr>
        </p:nvSpPr>
        <p:spPr>
          <a:xfrm>
            <a:off x="311700" y="445025"/>
            <a:ext cx="8520600" cy="572700"/>
          </a:xfrm>
          <a:prstGeom prst="rect">
            <a:avLst/>
          </a:prstGeom>
          <a:solidFill>
            <a:srgbClr val="00FFFF"/>
          </a:solidFill>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The “After-Care” Summary</a:t>
            </a:r>
            <a:endParaRPr/>
          </a:p>
        </p:txBody>
      </p:sp>
      <p:sp>
        <p:nvSpPr>
          <p:cNvPr id="80" name="Google Shape;80;p17"/>
          <p:cNvSpPr txBox="1"/>
          <p:nvPr>
            <p:ph idx="1" type="body"/>
          </p:nvPr>
        </p:nvSpPr>
        <p:spPr>
          <a:xfrm>
            <a:off x="311700" y="1152475"/>
            <a:ext cx="8520600" cy="3416400"/>
          </a:xfrm>
          <a:prstGeom prst="rect">
            <a:avLst/>
          </a:prstGeom>
          <a:ln cap="flat" cmpd="sng" w="38100">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457200" lvl="0" marL="3200400" rtl="0" algn="l">
              <a:spcBef>
                <a:spcPts val="1200"/>
              </a:spcBef>
              <a:spcAft>
                <a:spcPts val="0"/>
              </a:spcAft>
              <a:buNone/>
            </a:pPr>
            <a:r>
              <a:t/>
            </a:r>
            <a:endParaRPr sz="1000">
              <a:solidFill>
                <a:srgbClr val="000000"/>
              </a:solidFill>
            </a:endParaRPr>
          </a:p>
          <a:p>
            <a:pPr indent="457200" lvl="0" marL="3200400" rtl="0" algn="l">
              <a:spcBef>
                <a:spcPts val="1200"/>
              </a:spcBef>
              <a:spcAft>
                <a:spcPts val="0"/>
              </a:spcAft>
              <a:buNone/>
            </a:pPr>
            <a:r>
              <a:t/>
            </a:r>
            <a:endParaRPr sz="1000">
              <a:solidFill>
                <a:srgbClr val="000000"/>
              </a:solidFill>
            </a:endParaRPr>
          </a:p>
          <a:p>
            <a:pPr indent="0" lvl="0" marL="0" rtl="0" algn="l">
              <a:spcBef>
                <a:spcPts val="600"/>
              </a:spcBef>
              <a:spcAft>
                <a:spcPts val="1200"/>
              </a:spcAft>
              <a:buNone/>
            </a:pPr>
            <a:r>
              <a:rPr lang="en"/>
              <a:t>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8"/>
          <p:cNvSpPr txBox="1"/>
          <p:nvPr>
            <p:ph type="title"/>
          </p:nvPr>
        </p:nvSpPr>
        <p:spPr>
          <a:xfrm>
            <a:off x="311700" y="445025"/>
            <a:ext cx="8520600" cy="572700"/>
          </a:xfrm>
          <a:prstGeom prst="rect">
            <a:avLst/>
          </a:prstGeom>
          <a:solidFill>
            <a:srgbClr val="00FFFF"/>
          </a:solidFill>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information is included in the summary?</a:t>
            </a:r>
            <a:endParaRPr/>
          </a:p>
        </p:txBody>
      </p:sp>
      <p:sp>
        <p:nvSpPr>
          <p:cNvPr id="86" name="Google Shape;86;p18"/>
          <p:cNvSpPr txBox="1"/>
          <p:nvPr>
            <p:ph idx="1" type="body"/>
          </p:nvPr>
        </p:nvSpPr>
        <p:spPr>
          <a:xfrm>
            <a:off x="311700" y="1152475"/>
            <a:ext cx="8520600" cy="3416400"/>
          </a:xfrm>
          <a:prstGeom prst="rect">
            <a:avLst/>
          </a:prstGeom>
          <a:ln cap="flat" cmpd="sng" w="38100">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0"/>
              </a:spcAft>
              <a:buNone/>
            </a:pPr>
            <a:r>
              <a:rPr lang="en"/>
              <a:t>What do you think would be information that is important to Ted?</a:t>
            </a:r>
            <a:endParaRPr/>
          </a:p>
          <a:p>
            <a:pPr indent="0" lvl="0" marL="0" rtl="0" algn="l">
              <a:spcBef>
                <a:spcPts val="1200"/>
              </a:spcBef>
              <a:spcAft>
                <a:spcPts val="1200"/>
              </a:spcAft>
              <a:buNone/>
            </a:pPr>
            <a:r>
              <a:rPr lang="en"/>
              <a:t>What is the quality of the after visit summary?  What questions do you have about it?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9"/>
          <p:cNvSpPr txBox="1"/>
          <p:nvPr>
            <p:ph type="title"/>
          </p:nvPr>
        </p:nvSpPr>
        <p:spPr>
          <a:xfrm>
            <a:off x="311700" y="445025"/>
            <a:ext cx="8520600" cy="572700"/>
          </a:xfrm>
          <a:prstGeom prst="rect">
            <a:avLst/>
          </a:prstGeom>
          <a:solidFill>
            <a:srgbClr val="00FFFF"/>
          </a:solidFill>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information is included in the summary?</a:t>
            </a:r>
            <a:endParaRPr/>
          </a:p>
        </p:txBody>
      </p:sp>
      <p:sp>
        <p:nvSpPr>
          <p:cNvPr id="92" name="Google Shape;92;p19"/>
          <p:cNvSpPr txBox="1"/>
          <p:nvPr>
            <p:ph idx="1" type="body"/>
          </p:nvPr>
        </p:nvSpPr>
        <p:spPr>
          <a:xfrm>
            <a:off x="311700" y="1152475"/>
            <a:ext cx="8520600" cy="3416400"/>
          </a:xfrm>
          <a:prstGeom prst="rect">
            <a:avLst/>
          </a:prstGeom>
          <a:ln cap="flat" cmpd="sng" w="38100">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0"/>
              </a:spcAft>
              <a:buNone/>
            </a:pPr>
            <a:r>
              <a:rPr lang="en"/>
              <a:t>Identify key information that is included in the report. Take note if the report has the following:</a:t>
            </a:r>
            <a:endParaRPr/>
          </a:p>
          <a:p>
            <a:pPr indent="-342900" lvl="0" marL="457200" rtl="0" algn="l">
              <a:spcBef>
                <a:spcPts val="1200"/>
              </a:spcBef>
              <a:spcAft>
                <a:spcPts val="0"/>
              </a:spcAft>
              <a:buSzPts val="1800"/>
              <a:buChar char="●"/>
            </a:pPr>
            <a:r>
              <a:rPr lang="en"/>
              <a:t>A summary of the visit</a:t>
            </a:r>
            <a:endParaRPr/>
          </a:p>
          <a:p>
            <a:pPr indent="-342900" lvl="0" marL="457200" rtl="0" algn="l">
              <a:spcBef>
                <a:spcPts val="0"/>
              </a:spcBef>
              <a:spcAft>
                <a:spcPts val="0"/>
              </a:spcAft>
              <a:buSzPts val="1800"/>
              <a:buChar char="●"/>
            </a:pPr>
            <a:r>
              <a:rPr lang="en"/>
              <a:t>Instructions for care </a:t>
            </a:r>
            <a:endParaRPr/>
          </a:p>
          <a:p>
            <a:pPr indent="-342900" lvl="0" marL="457200" rtl="0" algn="l">
              <a:spcBef>
                <a:spcPts val="0"/>
              </a:spcBef>
              <a:spcAft>
                <a:spcPts val="0"/>
              </a:spcAft>
              <a:buSzPts val="1800"/>
              <a:buChar char="●"/>
            </a:pPr>
            <a:r>
              <a:rPr lang="en"/>
              <a:t>Educational resources</a:t>
            </a:r>
            <a:endParaRPr/>
          </a:p>
          <a:p>
            <a:pPr indent="-342900" lvl="0" marL="457200" rtl="0" algn="l">
              <a:spcBef>
                <a:spcPts val="0"/>
              </a:spcBef>
              <a:spcAft>
                <a:spcPts val="0"/>
              </a:spcAft>
              <a:buSzPts val="1800"/>
              <a:buChar char="●"/>
            </a:pPr>
            <a:r>
              <a:rPr lang="en"/>
              <a:t>Doctor contact information</a:t>
            </a:r>
            <a:endParaRPr/>
          </a:p>
          <a:p>
            <a:pPr indent="-342900" lvl="0" marL="457200" rtl="0" algn="l">
              <a:spcBef>
                <a:spcPts val="0"/>
              </a:spcBef>
              <a:spcAft>
                <a:spcPts val="0"/>
              </a:spcAft>
              <a:buSzPts val="1800"/>
              <a:buChar char="●"/>
            </a:pPr>
            <a:r>
              <a:rPr lang="en"/>
              <a:t>Anything else you identify as important</a:t>
            </a:r>
            <a:endParaRPr/>
          </a:p>
          <a:p>
            <a:pPr indent="0" lvl="0" marL="0" rtl="0" algn="l">
              <a:spcBef>
                <a:spcPts val="1200"/>
              </a:spcBef>
              <a:spcAft>
                <a:spcPts val="1200"/>
              </a:spcAft>
              <a:buNone/>
            </a:pPr>
            <a:r>
              <a:rPr lang="en"/>
              <a:t>What is the quality of the materials listed above?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20"/>
          <p:cNvSpPr txBox="1"/>
          <p:nvPr>
            <p:ph type="title"/>
          </p:nvPr>
        </p:nvSpPr>
        <p:spPr>
          <a:xfrm>
            <a:off x="311700" y="445025"/>
            <a:ext cx="8520600" cy="572700"/>
          </a:xfrm>
          <a:prstGeom prst="rect">
            <a:avLst/>
          </a:prstGeom>
          <a:solidFill>
            <a:srgbClr val="00FFFF"/>
          </a:solidFill>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information is not included?</a:t>
            </a:r>
            <a:endParaRPr/>
          </a:p>
        </p:txBody>
      </p:sp>
      <p:sp>
        <p:nvSpPr>
          <p:cNvPr id="98" name="Google Shape;98;p20"/>
          <p:cNvSpPr txBox="1"/>
          <p:nvPr>
            <p:ph idx="1" type="body"/>
          </p:nvPr>
        </p:nvSpPr>
        <p:spPr>
          <a:xfrm>
            <a:off x="311700" y="1152475"/>
            <a:ext cx="8520600" cy="3416400"/>
          </a:xfrm>
          <a:prstGeom prst="rect">
            <a:avLst/>
          </a:prstGeom>
          <a:ln cap="flat" cmpd="sng" w="38100">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0"/>
              </a:spcAft>
              <a:buNone/>
            </a:pPr>
            <a:r>
              <a:rPr lang="en"/>
              <a:t>Is there information you think would </a:t>
            </a:r>
            <a:r>
              <a:rPr lang="en"/>
              <a:t>be important for the patient to have bit is not included in the after visit summary?</a:t>
            </a:r>
            <a:endParaRPr/>
          </a:p>
          <a:p>
            <a:pPr indent="-342900" lvl="0" marL="457200" rtl="0" algn="l">
              <a:spcBef>
                <a:spcPts val="1200"/>
              </a:spcBef>
              <a:spcAft>
                <a:spcPts val="0"/>
              </a:spcAft>
              <a:buSzPts val="1800"/>
              <a:buChar char="●"/>
            </a:pPr>
            <a:r>
              <a:rPr lang="en"/>
              <a:t>What would you want to do if you were the patient or the patient’s family?</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21"/>
          <p:cNvSpPr txBox="1"/>
          <p:nvPr>
            <p:ph type="title"/>
          </p:nvPr>
        </p:nvSpPr>
        <p:spPr>
          <a:xfrm>
            <a:off x="311700" y="445025"/>
            <a:ext cx="8520600" cy="572700"/>
          </a:xfrm>
          <a:prstGeom prst="rect">
            <a:avLst/>
          </a:prstGeom>
          <a:solidFill>
            <a:srgbClr val="00FFFF"/>
          </a:solidFill>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Assumptions about the patient </a:t>
            </a:r>
            <a:endParaRPr/>
          </a:p>
        </p:txBody>
      </p:sp>
      <p:sp>
        <p:nvSpPr>
          <p:cNvPr id="104" name="Google Shape;104;p21"/>
          <p:cNvSpPr txBox="1"/>
          <p:nvPr>
            <p:ph idx="1" type="body"/>
          </p:nvPr>
        </p:nvSpPr>
        <p:spPr>
          <a:xfrm>
            <a:off x="311700" y="1152475"/>
            <a:ext cx="8520600" cy="3416400"/>
          </a:xfrm>
          <a:prstGeom prst="rect">
            <a:avLst/>
          </a:prstGeom>
          <a:ln cap="flat" cmpd="sng" w="38100">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0"/>
              </a:spcAft>
              <a:buNone/>
            </a:pPr>
            <a:r>
              <a:rPr lang="en"/>
              <a:t>What is the doctor taking for gra</a:t>
            </a:r>
            <a:r>
              <a:rPr lang="en"/>
              <a:t>nted regarding the patient? </a:t>
            </a:r>
            <a:endParaRPr/>
          </a:p>
          <a:p>
            <a:pPr indent="0" lvl="0" marL="0" rtl="0" algn="l">
              <a:spcBef>
                <a:spcPts val="1200"/>
              </a:spcBef>
              <a:spcAft>
                <a:spcPts val="0"/>
              </a:spcAft>
              <a:buNone/>
            </a:pPr>
            <a:r>
              <a:rPr lang="en"/>
              <a:t>Examples:</a:t>
            </a:r>
            <a:endParaRPr/>
          </a:p>
          <a:p>
            <a:pPr indent="-342900" lvl="0" marL="457200" rtl="0" algn="l">
              <a:spcBef>
                <a:spcPts val="1200"/>
              </a:spcBef>
              <a:spcAft>
                <a:spcPts val="0"/>
              </a:spcAft>
              <a:buSzPts val="1800"/>
              <a:buChar char="●"/>
            </a:pPr>
            <a:r>
              <a:rPr lang="en"/>
              <a:t>A doctor gives a patient’s mother instructions to dilute the medication the patient was receiving. The doctor did not explain the math required to calculate the dilution required. What could happen if the mother diluted the medication incorrectly?</a:t>
            </a:r>
            <a:endParaRPr/>
          </a:p>
          <a:p>
            <a:pPr indent="-342900" lvl="0" marL="457200" rtl="0" algn="l">
              <a:spcBef>
                <a:spcPts val="0"/>
              </a:spcBef>
              <a:spcAft>
                <a:spcPts val="0"/>
              </a:spcAft>
              <a:buSzPts val="1800"/>
              <a:buChar char="●"/>
            </a:pPr>
            <a:r>
              <a:rPr lang="en"/>
              <a:t>A doctor leaves a summary that states “for more information go to this website….” Without identifying if the patient has internet access. What could go wrong if a patient could not get access to more information?</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